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3" r:id="rId8"/>
    <p:sldId id="266" r:id="rId9"/>
    <p:sldId id="268" r:id="rId10"/>
    <p:sldId id="267"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939" autoAdjust="0"/>
  </p:normalViewPr>
  <p:slideViewPr>
    <p:cSldViewPr>
      <p:cViewPr>
        <p:scale>
          <a:sx n="81" d="100"/>
          <a:sy n="81" d="100"/>
        </p:scale>
        <p:origin x="-1056" y="3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9FB872E7-5887-4F7D-98B5-B146486BF682}" type="datetimeFigureOut">
              <a:rPr lang="en-US" smtClean="0"/>
              <a:t>11/8/2018</a:t>
            </a:fld>
            <a:endParaRPr lang="en-US"/>
          </a:p>
        </p:txBody>
      </p:sp>
      <p:sp>
        <p:nvSpPr>
          <p:cNvPr id="8" name="Slide Number Placeholder 7"/>
          <p:cNvSpPr>
            <a:spLocks noGrp="1"/>
          </p:cNvSpPr>
          <p:nvPr>
            <p:ph type="sldNum" sz="quarter" idx="11"/>
          </p:nvPr>
        </p:nvSpPr>
        <p:spPr/>
        <p:txBody>
          <a:bodyPr/>
          <a:lstStyle/>
          <a:p>
            <a:fld id="{1CF671BD-5FA2-4BC9-A236-05C46E9505B2}"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FB872E7-5887-4F7D-98B5-B146486BF682}"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F671BD-5FA2-4BC9-A236-05C46E9505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B872E7-5887-4F7D-98B5-B146486BF682}"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F671BD-5FA2-4BC9-A236-05C46E9505B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B872E7-5887-4F7D-98B5-B146486BF682}"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F671BD-5FA2-4BC9-A236-05C46E9505B2}" type="slidenum">
              <a:rPr lang="en-US" smtClean="0"/>
              <a:t>‹#›</a:t>
            </a:fld>
            <a:endParaRPr lang="en-US"/>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9FB872E7-5887-4F7D-98B5-B146486BF682}" type="datetimeFigureOut">
              <a:rPr lang="en-US" smtClean="0"/>
              <a:t>11/8/2018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F671BD-5FA2-4BC9-A236-05C46E9505B2}" type="slidenum">
              <a:rPr lang="en-US" smtClean="0"/>
              <a:t>‹#›</a:t>
            </a:fld>
            <a:endParaRPr lang="en-US"/>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B872E7-5887-4F7D-98B5-B146486BF682}" type="datetimeFigureOut">
              <a:rPr lang="en-US" smtClean="0"/>
              <a:t>11/8/2018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F671BD-5FA2-4BC9-A236-05C46E9505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B872E7-5887-4F7D-98B5-B146486BF682}" type="datetimeFigureOut">
              <a:rPr lang="en-US" smtClean="0"/>
              <a:t>11/8/2018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F671BD-5FA2-4BC9-A236-05C46E9505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B872E7-5887-4F7D-98B5-B146486BF682}"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F671BD-5FA2-4BC9-A236-05C46E9505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B872E7-5887-4F7D-98B5-B146486BF682}"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F671BD-5FA2-4BC9-A236-05C46E9505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B872E7-5887-4F7D-98B5-B146486BF682}"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F671BD-5FA2-4BC9-A236-05C46E9505B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B872E7-5887-4F7D-98B5-B146486BF682}"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F671BD-5FA2-4BC9-A236-05C46E9505B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9FB872E7-5887-4F7D-98B5-B146486BF682}" type="datetimeFigureOut">
              <a:rPr lang="en-US" smtClean="0"/>
              <a:t>11/8/2018</a:t>
            </a:fld>
            <a:endParaRPr lang="en-US"/>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1CF671BD-5FA2-4BC9-A236-05C46E9505B2}" type="slidenum">
              <a:rPr lang="en-US" smtClean="0"/>
              <a:t>‹#›</a:t>
            </a:fld>
            <a:endParaRPr lang="en-U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Natural and </a:t>
            </a:r>
            <a:r>
              <a:rPr lang="en-US" dirty="0" smtClean="0"/>
              <a:t>Positive Philosopher</a:t>
            </a:r>
            <a:endParaRPr lang="en-US" dirty="0"/>
          </a:p>
        </p:txBody>
      </p:sp>
      <p:sp>
        <p:nvSpPr>
          <p:cNvPr id="3" name="Subtitle 2"/>
          <p:cNvSpPr>
            <a:spLocks noGrp="1"/>
          </p:cNvSpPr>
          <p:nvPr>
            <p:ph type="subTitle" idx="1"/>
          </p:nvPr>
        </p:nvSpPr>
        <p:spPr/>
        <p:txBody>
          <a:bodyPr/>
          <a:lstStyle/>
          <a:p>
            <a:r>
              <a:rPr lang="en-US" dirty="0" smtClean="0"/>
              <a:t>Name:</a:t>
            </a:r>
            <a:endParaRPr lang="en-US" dirty="0"/>
          </a:p>
        </p:txBody>
      </p:sp>
    </p:spTree>
    <p:extLst>
      <p:ext uri="{BB962C8B-B14F-4D97-AF65-F5344CB8AC3E}">
        <p14:creationId xmlns:p14="http://schemas.microsoft.com/office/powerpoint/2010/main" val="4290495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John Stuart Mill</a:t>
            </a:r>
            <a:endParaRPr lang="en-US" dirty="0"/>
          </a:p>
        </p:txBody>
      </p:sp>
      <p:sp>
        <p:nvSpPr>
          <p:cNvPr id="3" name="Content Placeholder 2"/>
          <p:cNvSpPr>
            <a:spLocks noGrp="1"/>
          </p:cNvSpPr>
          <p:nvPr>
            <p:ph idx="1"/>
          </p:nvPr>
        </p:nvSpPr>
        <p:spPr/>
        <p:txBody>
          <a:bodyPr>
            <a:noAutofit/>
          </a:bodyPr>
          <a:lstStyle/>
          <a:p>
            <a:pPr lvl="0"/>
            <a:r>
              <a:rPr lang="en-US" sz="2400" dirty="0"/>
              <a:t>John Stuart Mill </a:t>
            </a:r>
            <a:r>
              <a:rPr lang="en-US" sz="2400" dirty="0" smtClean="0"/>
              <a:t>was born in1806 and died in the year 1873</a:t>
            </a:r>
            <a:r>
              <a:rPr lang="en-US" sz="2400" dirty="0" smtClean="0"/>
              <a:t>. </a:t>
            </a:r>
            <a:endParaRPr lang="en-US" sz="2400" dirty="0"/>
          </a:p>
          <a:p>
            <a:pPr lvl="0">
              <a:buFont typeface="Wingdings" pitchFamily="2" charset="2"/>
              <a:buChar char="§"/>
            </a:pPr>
            <a:r>
              <a:rPr lang="en-US" sz="2400" dirty="0"/>
              <a:t>Biography: </a:t>
            </a:r>
            <a:endParaRPr lang="en-US" sz="2400" dirty="0" smtClean="0"/>
          </a:p>
          <a:p>
            <a:pPr lvl="0">
              <a:buFont typeface="Wingdings" pitchFamily="2" charset="2"/>
              <a:buChar char="Ø"/>
            </a:pPr>
            <a:r>
              <a:rPr lang="en-US" sz="2400" dirty="0" smtClean="0"/>
              <a:t>He was the first born of </a:t>
            </a:r>
            <a:r>
              <a:rPr lang="en-US" sz="2400" dirty="0" smtClean="0"/>
              <a:t>the </a:t>
            </a:r>
            <a:r>
              <a:rPr lang="en-US" sz="2400" dirty="0" smtClean="0"/>
              <a:t>economist </a:t>
            </a:r>
            <a:r>
              <a:rPr lang="en-US" sz="2400" dirty="0"/>
              <a:t>James Mill</a:t>
            </a:r>
          </a:p>
          <a:p>
            <a:pPr>
              <a:buFont typeface="Wingdings" pitchFamily="2" charset="2"/>
              <a:buChar char="Ø"/>
            </a:pPr>
            <a:r>
              <a:rPr lang="en-US" sz="2400" dirty="0" smtClean="0"/>
              <a:t>He </a:t>
            </a:r>
            <a:r>
              <a:rPr lang="en-US" sz="2400" dirty="0"/>
              <a:t>learned Greek </a:t>
            </a:r>
            <a:r>
              <a:rPr lang="en-US" sz="2400" dirty="0" smtClean="0"/>
              <a:t>while he was three years old and </a:t>
            </a:r>
            <a:r>
              <a:rPr lang="en-US" sz="2400" dirty="0"/>
              <a:t>Latin at the age of </a:t>
            </a:r>
            <a:r>
              <a:rPr lang="en-US" sz="2400" dirty="0" smtClean="0"/>
              <a:t>eight</a:t>
            </a:r>
          </a:p>
          <a:p>
            <a:pPr>
              <a:buFont typeface="Wingdings" pitchFamily="2" charset="2"/>
              <a:buChar char="Ø"/>
            </a:pPr>
            <a:r>
              <a:rPr lang="en-US" sz="2400" dirty="0" smtClean="0"/>
              <a:t>He </a:t>
            </a:r>
            <a:r>
              <a:rPr lang="en-US" sz="2400" dirty="0"/>
              <a:t>gained formidable intellectual  in his young adulthood, albeit depression</a:t>
            </a:r>
          </a:p>
          <a:p>
            <a:pPr>
              <a:buFont typeface="Wingdings" pitchFamily="2" charset="2"/>
              <a:buChar char="Ø"/>
            </a:pPr>
            <a:r>
              <a:rPr lang="en-US" sz="2400" dirty="0"/>
              <a:t>His profound substantial works include logic, economic, social and political philosophy. </a:t>
            </a:r>
          </a:p>
          <a:p>
            <a:pPr>
              <a:buFont typeface="Wingdings" pitchFamily="2" charset="2"/>
              <a:buChar char="Ø"/>
            </a:pPr>
            <a:endParaRPr lang="en-US" sz="2400" dirty="0"/>
          </a:p>
        </p:txBody>
      </p:sp>
    </p:spTree>
    <p:extLst>
      <p:ext uri="{BB962C8B-B14F-4D97-AF65-F5344CB8AC3E}">
        <p14:creationId xmlns:p14="http://schemas.microsoft.com/office/powerpoint/2010/main" val="798496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Stuart Mill’s  Belief in law</a:t>
            </a:r>
            <a:endParaRPr lang="en-US" dirty="0"/>
          </a:p>
        </p:txBody>
      </p:sp>
      <p:sp>
        <p:nvSpPr>
          <p:cNvPr id="3" name="Content Placeholder 2"/>
          <p:cNvSpPr>
            <a:spLocks noGrp="1"/>
          </p:cNvSpPr>
          <p:nvPr>
            <p:ph idx="1"/>
          </p:nvPr>
        </p:nvSpPr>
        <p:spPr/>
        <p:txBody>
          <a:bodyPr>
            <a:normAutofit/>
          </a:bodyPr>
          <a:lstStyle/>
          <a:p>
            <a:pPr lvl="0"/>
            <a:r>
              <a:rPr lang="en-US" sz="2400" dirty="0"/>
              <a:t>Stuart Mill led a philosophical </a:t>
            </a:r>
            <a:r>
              <a:rPr lang="en-US" sz="2400" dirty="0" smtClean="0"/>
              <a:t>radical life advocating for federal law rationalizatio</a:t>
            </a:r>
            <a:r>
              <a:rPr lang="en-US" sz="2400" dirty="0" smtClean="0"/>
              <a:t>n. </a:t>
            </a:r>
          </a:p>
          <a:p>
            <a:pPr lvl="0"/>
            <a:r>
              <a:rPr lang="en-US" sz="2400" dirty="0" smtClean="0"/>
              <a:t>He </a:t>
            </a:r>
            <a:r>
              <a:rPr lang="en-US" sz="2400" dirty="0"/>
              <a:t>as well </a:t>
            </a:r>
            <a:r>
              <a:rPr lang="en-US" sz="2400" dirty="0" smtClean="0"/>
              <a:t>advocated </a:t>
            </a:r>
            <a:r>
              <a:rPr lang="en-US" sz="2400" dirty="0"/>
              <a:t>for the </a:t>
            </a:r>
            <a:r>
              <a:rPr lang="en-US" sz="2400" dirty="0" smtClean="0"/>
              <a:t>implementation</a:t>
            </a:r>
            <a:r>
              <a:rPr lang="en-US" sz="2400" dirty="0" smtClean="0"/>
              <a:t> </a:t>
            </a:r>
            <a:r>
              <a:rPr lang="en-US" sz="2400" dirty="0"/>
              <a:t>of economic theory in </a:t>
            </a:r>
            <a:r>
              <a:rPr lang="en-US" sz="2400" dirty="0" smtClean="0"/>
              <a:t>terms of political </a:t>
            </a:r>
            <a:r>
              <a:rPr lang="en-US" sz="2400" dirty="0"/>
              <a:t>decision </a:t>
            </a:r>
            <a:r>
              <a:rPr lang="en-US" sz="2400" dirty="0" smtClean="0"/>
              <a:t>making.</a:t>
            </a:r>
            <a:endParaRPr lang="en-US" sz="2400" dirty="0"/>
          </a:p>
          <a:p>
            <a:pPr lvl="0"/>
            <a:r>
              <a:rPr lang="en-US" sz="2400" dirty="0"/>
              <a:t>His reasoning notwithstanding natural rights or conservatism but rather politics that is oriented in making humans </a:t>
            </a:r>
            <a:r>
              <a:rPr lang="en-US" sz="2400" dirty="0" smtClean="0"/>
              <a:t>happy.</a:t>
            </a:r>
            <a:endParaRPr lang="en-US" sz="2400" dirty="0"/>
          </a:p>
        </p:txBody>
      </p:sp>
    </p:spTree>
    <p:extLst>
      <p:ext uri="{BB962C8B-B14F-4D97-AF65-F5344CB8AC3E}">
        <p14:creationId xmlns:p14="http://schemas.microsoft.com/office/powerpoint/2010/main" val="3782829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Stuart Mill Writing on Systemic Logic</a:t>
            </a:r>
            <a:endParaRPr lang="en-US" dirty="0"/>
          </a:p>
        </p:txBody>
      </p:sp>
      <p:sp>
        <p:nvSpPr>
          <p:cNvPr id="3" name="Content Placeholder 2"/>
          <p:cNvSpPr>
            <a:spLocks noGrp="1"/>
          </p:cNvSpPr>
          <p:nvPr>
            <p:ph idx="1"/>
          </p:nvPr>
        </p:nvSpPr>
        <p:spPr/>
        <p:txBody>
          <a:bodyPr>
            <a:normAutofit/>
          </a:bodyPr>
          <a:lstStyle/>
          <a:p>
            <a:pPr lvl="0"/>
            <a:r>
              <a:rPr lang="en-US" sz="2400" dirty="0"/>
              <a:t>This writing tries to depict Mill’s thought on law and the systemic </a:t>
            </a:r>
            <a:r>
              <a:rPr lang="en-US" sz="2400" dirty="0" smtClean="0"/>
              <a:t>logic.</a:t>
            </a:r>
            <a:endParaRPr lang="en-US" sz="2400" dirty="0"/>
          </a:p>
          <a:p>
            <a:pPr lvl="0"/>
            <a:r>
              <a:rPr lang="en-US" sz="2400" dirty="0"/>
              <a:t>His biography gives an open view to intellectual exploration rather than actions as a result of external </a:t>
            </a:r>
            <a:r>
              <a:rPr lang="en-US" sz="2400" dirty="0" smtClean="0"/>
              <a:t>laws (Mill,1874</a:t>
            </a:r>
            <a:r>
              <a:rPr lang="en-US" sz="2400" dirty="0" smtClean="0"/>
              <a:t>).</a:t>
            </a:r>
            <a:endParaRPr lang="en-US" sz="2400" dirty="0"/>
          </a:p>
          <a:p>
            <a:pPr lvl="0"/>
            <a:r>
              <a:rPr lang="en-US" sz="2400" dirty="0"/>
              <a:t>He says that the knowledge on human minds comes only as from treating them as part and parcel of the causal agent rather than entities that operate externally on </a:t>
            </a:r>
            <a:r>
              <a:rPr lang="en-US" sz="2400" dirty="0" smtClean="0"/>
              <a:t>them.</a:t>
            </a:r>
            <a:endParaRPr lang="en-US" sz="2400" dirty="0"/>
          </a:p>
          <a:p>
            <a:endParaRPr lang="en-US" dirty="0"/>
          </a:p>
        </p:txBody>
      </p:sp>
    </p:spTree>
    <p:extLst>
      <p:ext uri="{BB962C8B-B14F-4D97-AF65-F5344CB8AC3E}">
        <p14:creationId xmlns:p14="http://schemas.microsoft.com/office/powerpoint/2010/main" val="1476761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pPr lvl="0"/>
            <a:r>
              <a:rPr lang="en-US" sz="2400" dirty="0"/>
              <a:t>He had strong belief in freedom to mankind, that of speech and thought, he says this would maximize societal </a:t>
            </a:r>
            <a:r>
              <a:rPr lang="en-US" sz="2400" dirty="0" smtClean="0"/>
              <a:t>utility (Mill,1999), </a:t>
            </a:r>
            <a:r>
              <a:rPr lang="en-US" sz="2400" dirty="0"/>
              <a:t>rather than oppressive </a:t>
            </a:r>
            <a:r>
              <a:rPr lang="en-US" sz="2400" dirty="0" smtClean="0"/>
              <a:t>laws.</a:t>
            </a:r>
            <a:endParaRPr lang="en-US" sz="2400" dirty="0"/>
          </a:p>
          <a:p>
            <a:pPr lvl="0"/>
            <a:r>
              <a:rPr lang="en-US" sz="2400" dirty="0"/>
              <a:t>Mill continues </a:t>
            </a:r>
            <a:r>
              <a:rPr lang="en-US" sz="2400" dirty="0" smtClean="0"/>
              <a:t>by saying that the constitution of an individual’s mind </a:t>
            </a:r>
            <a:r>
              <a:rPr lang="en-US" sz="2400" dirty="0" smtClean="0"/>
              <a:t>plays a key role </a:t>
            </a:r>
            <a:r>
              <a:rPr lang="en-US" sz="2400" dirty="0" smtClean="0"/>
              <a:t>to </a:t>
            </a:r>
            <a:r>
              <a:rPr lang="en-US" sz="2400" dirty="0"/>
              <a:t>the constitution </a:t>
            </a:r>
            <a:r>
              <a:rPr lang="en-US" sz="2400" dirty="0" smtClean="0"/>
              <a:t>that pertains</a:t>
            </a:r>
            <a:r>
              <a:rPr lang="en-US" sz="2400" dirty="0" smtClean="0"/>
              <a:t> </a:t>
            </a:r>
            <a:r>
              <a:rPr lang="en-US" sz="2400" dirty="0"/>
              <a:t>t</a:t>
            </a:r>
            <a:r>
              <a:rPr lang="en-US" sz="2400" dirty="0" smtClean="0"/>
              <a:t>he </a:t>
            </a:r>
            <a:r>
              <a:rPr lang="en-US" sz="2400" dirty="0"/>
              <a:t>external </a:t>
            </a:r>
            <a:r>
              <a:rPr lang="en-US" sz="2400" dirty="0" smtClean="0"/>
              <a:t>nature. This is to mean that the human intellect laws are closely interrelated to the objective </a:t>
            </a:r>
            <a:r>
              <a:rPr lang="en-US" sz="2400" dirty="0"/>
              <a:t>laws of the </a:t>
            </a:r>
            <a:r>
              <a:rPr lang="en-US" sz="2400" dirty="0" smtClean="0"/>
              <a:t>universe. </a:t>
            </a:r>
            <a:endParaRPr lang="en-US" sz="2400" dirty="0"/>
          </a:p>
        </p:txBody>
      </p:sp>
    </p:spTree>
    <p:extLst>
      <p:ext uri="{BB962C8B-B14F-4D97-AF65-F5344CB8AC3E}">
        <p14:creationId xmlns:p14="http://schemas.microsoft.com/office/powerpoint/2010/main" val="3034195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Stuart Mill View On Capital Punishment</a:t>
            </a:r>
            <a:endParaRPr lang="en-US" dirty="0"/>
          </a:p>
        </p:txBody>
      </p:sp>
      <p:sp>
        <p:nvSpPr>
          <p:cNvPr id="3" name="Content Placeholder 2"/>
          <p:cNvSpPr>
            <a:spLocks noGrp="1"/>
          </p:cNvSpPr>
          <p:nvPr>
            <p:ph idx="1"/>
          </p:nvPr>
        </p:nvSpPr>
        <p:spPr/>
        <p:txBody>
          <a:bodyPr/>
          <a:lstStyle/>
          <a:p>
            <a:r>
              <a:rPr lang="en-US" sz="2400" dirty="0" smtClean="0"/>
              <a:t>He strongly supported capital punishment but mainly for aggravated murder.</a:t>
            </a:r>
          </a:p>
          <a:p>
            <a:r>
              <a:rPr lang="en-US" sz="2400" dirty="0" smtClean="0"/>
              <a:t>He was a big critic for various arguments that tried to reject capital punishment, including claims that capital punishment was disrespectful to human </a:t>
            </a:r>
            <a:r>
              <a:rPr lang="en-US" sz="2400" dirty="0" smtClean="0"/>
              <a:t>life.</a:t>
            </a:r>
            <a:endParaRPr lang="en-US" sz="2400" dirty="0" smtClean="0"/>
          </a:p>
          <a:p>
            <a:r>
              <a:rPr lang="en-US" sz="2400" dirty="0" smtClean="0"/>
              <a:t>John believes that capital punishment is an alternative deterrent to life </a:t>
            </a:r>
            <a:r>
              <a:rPr lang="en-US" sz="2400" dirty="0" smtClean="0"/>
              <a:t>imprisonment.</a:t>
            </a:r>
            <a:endParaRPr lang="en-US" sz="2400" dirty="0" smtClean="0"/>
          </a:p>
          <a:p>
            <a:endParaRPr lang="en-US" dirty="0"/>
          </a:p>
        </p:txBody>
      </p:sp>
    </p:spTree>
    <p:extLst>
      <p:ext uri="{BB962C8B-B14F-4D97-AF65-F5344CB8AC3E}">
        <p14:creationId xmlns:p14="http://schemas.microsoft.com/office/powerpoint/2010/main" val="1226469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pPr lvl="0"/>
            <a:r>
              <a:rPr lang="en-US" sz="2400" dirty="0"/>
              <a:t>John Stuart Mill emphasized on the importance of crime deterrence through the implementation of  sufficient </a:t>
            </a:r>
            <a:r>
              <a:rPr lang="en-US" sz="2400" dirty="0" smtClean="0"/>
              <a:t>punishment </a:t>
            </a:r>
            <a:r>
              <a:rPr lang="en-US" sz="2400" dirty="0"/>
              <a:t>that equals the nature of the </a:t>
            </a:r>
            <a:r>
              <a:rPr lang="en-US" sz="2400" dirty="0" smtClean="0"/>
              <a:t>crime.</a:t>
            </a:r>
            <a:endParaRPr lang="en-US" sz="2400" dirty="0"/>
          </a:p>
          <a:p>
            <a:pPr lvl="0"/>
            <a:r>
              <a:rPr lang="en-US" sz="2400" dirty="0"/>
              <a:t>He adds that deviants would be found unquestionably guilty since they might have drawn their motivation from their own character rather than external </a:t>
            </a:r>
            <a:r>
              <a:rPr lang="en-US" sz="2400" dirty="0" smtClean="0"/>
              <a:t>pressure. </a:t>
            </a:r>
            <a:endParaRPr lang="en-US" sz="2400" dirty="0"/>
          </a:p>
        </p:txBody>
      </p:sp>
    </p:spTree>
    <p:extLst>
      <p:ext uri="{BB962C8B-B14F-4D97-AF65-F5344CB8AC3E}">
        <p14:creationId xmlns:p14="http://schemas.microsoft.com/office/powerpoint/2010/main" val="3158006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pPr lvl="0"/>
            <a:r>
              <a:rPr lang="en-US" sz="2400" dirty="0"/>
              <a:t>He, however, states that the deterrent effect is only achieved by the appearance of the severity of the capital punishment</a:t>
            </a:r>
          </a:p>
          <a:p>
            <a:pPr lvl="0"/>
            <a:r>
              <a:rPr lang="en-US" sz="2400" dirty="0"/>
              <a:t>Mill’s view on death and capital punishment  are not holding since their wide acceptance would generally undermine the serious nature of some kinds of </a:t>
            </a:r>
            <a:r>
              <a:rPr lang="en-US" sz="2400" dirty="0" smtClean="0"/>
              <a:t>death.</a:t>
            </a:r>
            <a:endParaRPr lang="en-US" sz="2400" dirty="0"/>
          </a:p>
          <a:p>
            <a:endParaRPr lang="en-US" dirty="0"/>
          </a:p>
        </p:txBody>
      </p:sp>
    </p:spTree>
    <p:extLst>
      <p:ext uri="{BB962C8B-B14F-4D97-AF65-F5344CB8AC3E}">
        <p14:creationId xmlns:p14="http://schemas.microsoft.com/office/powerpoint/2010/main" val="4285795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sz="2400" dirty="0"/>
              <a:t>Stuart Mill </a:t>
            </a:r>
            <a:r>
              <a:rPr lang="en-US" sz="2400" dirty="0" smtClean="0"/>
              <a:t>believes </a:t>
            </a:r>
            <a:r>
              <a:rPr lang="en-US" sz="2400" dirty="0"/>
              <a:t>that humans are intellectual beings and should not be put under pressure or duress to operate in a certain way as designed by the federal laws.</a:t>
            </a:r>
          </a:p>
          <a:p>
            <a:r>
              <a:rPr lang="en-US" sz="2400" dirty="0"/>
              <a:t>Still in his support for human freedom of operation. He says that as long as the freedom does not allow harm to another individual then law should not govern the way humans think or operate.</a:t>
            </a:r>
          </a:p>
          <a:p>
            <a:endParaRPr lang="en-US" dirty="0"/>
          </a:p>
        </p:txBody>
      </p:sp>
    </p:spTree>
    <p:extLst>
      <p:ext uri="{BB962C8B-B14F-4D97-AF65-F5344CB8AC3E}">
        <p14:creationId xmlns:p14="http://schemas.microsoft.com/office/powerpoint/2010/main" val="3586604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lvl="0" fontAlgn="base"/>
            <a:r>
              <a:rPr lang="en-US" sz="2400" dirty="0"/>
              <a:t>Mill, John Stuart. </a:t>
            </a:r>
            <a:r>
              <a:rPr lang="en-US" sz="2400" i="1" dirty="0"/>
              <a:t>The Collected Works of John Stuart Mill</a:t>
            </a:r>
            <a:r>
              <a:rPr lang="en-US" sz="2400" dirty="0"/>
              <a:t>. Gen. Ed. John M. Robson. 33 vols. Toronto: University of Toronto Press, 1963-91.</a:t>
            </a:r>
          </a:p>
          <a:p>
            <a:pPr lvl="0" fontAlgn="base"/>
            <a:r>
              <a:rPr lang="en-US" sz="2400" dirty="0"/>
              <a:t>Mill, John Stuart. </a:t>
            </a:r>
            <a:r>
              <a:rPr lang="en-US" sz="2400" i="1" dirty="0"/>
              <a:t>A System of Logic.</a:t>
            </a:r>
            <a:r>
              <a:rPr lang="en-US" sz="2400" dirty="0"/>
              <a:t> New York: Harper &amp; Brothers, 1874.</a:t>
            </a:r>
          </a:p>
          <a:p>
            <a:pPr lvl="0" fontAlgn="base"/>
            <a:r>
              <a:rPr lang="en-US" sz="2400" dirty="0"/>
              <a:t>Mill, John Stuart. </a:t>
            </a:r>
            <a:r>
              <a:rPr lang="en-US" sz="2400" i="1" dirty="0"/>
              <a:t>On Liberty</a:t>
            </a:r>
            <a:r>
              <a:rPr lang="en-US" sz="2400" dirty="0"/>
              <a:t>. Peterborough, Canada: Broadview Press, 1999.</a:t>
            </a:r>
          </a:p>
          <a:p>
            <a:endParaRPr lang="en-US" dirty="0"/>
          </a:p>
        </p:txBody>
      </p:sp>
    </p:spTree>
    <p:extLst>
      <p:ext uri="{BB962C8B-B14F-4D97-AF65-F5344CB8AC3E}">
        <p14:creationId xmlns:p14="http://schemas.microsoft.com/office/powerpoint/2010/main" val="11809502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251</TotalTime>
  <Words>507</Words>
  <Application>Microsoft Office PowerPoint</Application>
  <PresentationFormat>On-screen Show (4:3)</PresentationFormat>
  <Paragraphs>37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Perspective</vt:lpstr>
      <vt:lpstr>Natural and Positive Philosopher</vt:lpstr>
      <vt:lpstr>John Stuart Mill</vt:lpstr>
      <vt:lpstr>Stuart Mill’s  Belief in law</vt:lpstr>
      <vt:lpstr>Stuart Mill Writing on Systemic Logic</vt:lpstr>
      <vt:lpstr>Cont.</vt:lpstr>
      <vt:lpstr>Stuart Mill View On Capital Punishment</vt:lpstr>
      <vt:lpstr>Cont.</vt:lpstr>
      <vt:lpstr>Cont.</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Kanyoi</cp:lastModifiedBy>
  <cp:revision>28</cp:revision>
  <dcterms:created xsi:type="dcterms:W3CDTF">2018-11-08T12:28:21Z</dcterms:created>
  <dcterms:modified xsi:type="dcterms:W3CDTF">2018-11-08T17:48:17Z</dcterms:modified>
</cp:coreProperties>
</file>